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6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tableStyles" Target="tableStyles.xml"/><Relationship Id="rId5" Type="http://schemas.openxmlformats.org/officeDocument/2006/relationships/customXml" Target="../customXml/item5.xml"/><Relationship Id="rId10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Schools Support Staff Capability Policy Flowchart</a:t>
            </a:r>
          </a:p>
        </p:txBody>
      </p:sp>
      <p:sp>
        <p:nvSpPr>
          <p:cNvPr id="3" name="Rectangle 2"/>
          <p:cNvSpPr/>
          <p:nvPr/>
        </p:nvSpPr>
        <p:spPr>
          <a:xfrm>
            <a:off x="2753360" y="1725455"/>
            <a:ext cx="3200400" cy="914400"/>
          </a:xfrm>
          <a:prstGeom prst="rect">
            <a:avLst/>
          </a:prstGeom>
          <a:solidFill>
            <a:srgbClr val="5B9BD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400" b="1"/>
            </a:pPr>
            <a:r>
              <a:t>Informal Stage</a:t>
            </a:r>
          </a:p>
          <a:p>
            <a:pPr algn="just">
              <a:defRPr sz="1200"/>
            </a:pPr>
            <a:r>
              <a:t>Initial support and opportunity to improve. No fixed duration.</a:t>
            </a:r>
          </a:p>
        </p:txBody>
      </p:sp>
      <p:sp>
        <p:nvSpPr>
          <p:cNvPr id="4" name="Rectangle 3"/>
          <p:cNvSpPr/>
          <p:nvPr/>
        </p:nvSpPr>
        <p:spPr>
          <a:xfrm>
            <a:off x="2753360" y="2947672"/>
            <a:ext cx="3200400" cy="914400"/>
          </a:xfrm>
          <a:prstGeom prst="rect">
            <a:avLst/>
          </a:prstGeom>
          <a:solidFill>
            <a:srgbClr val="5B9BD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400" b="1"/>
            </a:pPr>
            <a:r>
              <a:t>Stage 1 – Performance Review</a:t>
            </a:r>
          </a:p>
          <a:p>
            <a:pPr algn="just">
              <a:defRPr sz="1200"/>
            </a:pPr>
            <a:r>
              <a:t>Formal review with a 3-month improvement period. Written notice and right to representation.</a:t>
            </a:r>
          </a:p>
        </p:txBody>
      </p:sp>
      <p:sp>
        <p:nvSpPr>
          <p:cNvPr id="5" name="Rectangle 4"/>
          <p:cNvSpPr/>
          <p:nvPr/>
        </p:nvSpPr>
        <p:spPr>
          <a:xfrm>
            <a:off x="2753360" y="4160838"/>
            <a:ext cx="3200400" cy="914400"/>
          </a:xfrm>
          <a:prstGeom prst="rect">
            <a:avLst/>
          </a:prstGeom>
          <a:solidFill>
            <a:srgbClr val="5B9BD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400" b="1"/>
            </a:pPr>
            <a:r>
              <a:t>Stage 2 – Capability Hearing</a:t>
            </a:r>
          </a:p>
          <a:p>
            <a:pPr>
              <a:defRPr sz="1200"/>
            </a:pPr>
            <a:r>
              <a:t>Panel decision. May result in dismissal if performance remains unsatisfactory.</a:t>
            </a:r>
          </a:p>
        </p:txBody>
      </p:sp>
      <p:sp>
        <p:nvSpPr>
          <p:cNvPr id="6" name="Rectangle 5"/>
          <p:cNvSpPr/>
          <p:nvPr/>
        </p:nvSpPr>
        <p:spPr>
          <a:xfrm>
            <a:off x="2753360" y="5486400"/>
            <a:ext cx="3200400" cy="914400"/>
          </a:xfrm>
          <a:prstGeom prst="rect">
            <a:avLst/>
          </a:prstGeom>
          <a:solidFill>
            <a:srgbClr val="5B9BD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400" b="1"/>
            </a:pPr>
            <a:r>
              <a:t>Stage 3 – Appeal</a:t>
            </a:r>
          </a:p>
          <a:p>
            <a:pPr>
              <a:defRPr sz="1200"/>
            </a:pPr>
            <a:r>
              <a:t>Final opportunity to challenge decisions. Appeal within 10 working days.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SharedContentType xmlns="Microsoft.SharePoint.Taxonomy.ContentTypeSync" SourceId="59fa423a-319c-4486-99a4-febc348d8de0" ContentTypeId="0x0101003D111B80989C2F48A98656A918A919A0" PreviousValue="false"/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Council Document" ma:contentTypeID="0x0101003D111B80989C2F48A98656A918A919A0007AB2FC419116EE4D81523D6D8CF0BD99" ma:contentTypeVersion="4" ma:contentTypeDescription="Document with LGCS and Type of Content Classification" ma:contentTypeScope="" ma:versionID="56ce891cf7601ddd1aeace59eb7823a8">
  <xsd:schema xmlns:xsd="http://www.w3.org/2001/XMLSchema" xmlns:xs="http://www.w3.org/2001/XMLSchema" xmlns:p="http://schemas.microsoft.com/office/2006/metadata/properties" xmlns:ns2="6f247cf5-36db-4625-96bb-fe9ae63417ad" xmlns:ns3="2da16ecd-82a6-4aee-9659-235f949cbef1" targetNamespace="http://schemas.microsoft.com/office/2006/metadata/properties" ma:root="true" ma:fieldsID="ceeb077f8e971e89684ec5ab954dd63b" ns2:_="" ns3:_="">
    <xsd:import namespace="6f247cf5-36db-4625-96bb-fe9ae63417ad"/>
    <xsd:import namespace="2da16ecd-82a6-4aee-9659-235f949cbef1"/>
    <xsd:element name="properties">
      <xsd:complexType>
        <xsd:sequence>
          <xsd:element name="documentManagement">
            <xsd:complexType>
              <xsd:all>
                <xsd:element ref="ns2:f35f8bb8de474ca097f39364288e1644" minOccurs="0"/>
                <xsd:element ref="ns2:TaxCatchAll" minOccurs="0"/>
                <xsd:element ref="ns2:TaxCatchAllLabel" minOccurs="0"/>
                <xsd:element ref="ns2:k7ff990e7aca4cbe91a85df0bf876c29" minOccurs="0"/>
                <xsd:element ref="ns3:_dlc_DocId" minOccurs="0"/>
                <xsd:element ref="ns3:_dlc_DocIdUrl" minOccurs="0"/>
                <xsd:element ref="ns3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247cf5-36db-4625-96bb-fe9ae63417ad" elementFormDefault="qualified">
    <xsd:import namespace="http://schemas.microsoft.com/office/2006/documentManagement/types"/>
    <xsd:import namespace="http://schemas.microsoft.com/office/infopath/2007/PartnerControls"/>
    <xsd:element name="f35f8bb8de474ca097f39364288e1644" ma:index="8" nillable="true" ma:taxonomy="true" ma:internalName="f35f8bb8de474ca097f39364288e1644" ma:taxonomyFieldName="LGCS" ma:displayName="LGCS" ma:readOnly="false" ma:default="" ma:fieldId="{f35f8bb8-de47-4ca0-97f3-9364288e1644}" ma:taxonomyMulti="true" ma:sspId="59fa423a-319c-4486-99a4-febc348d8de0" ma:termSetId="cddd090f-8b08-4cf2-b8da-459cbc7cc2b2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hidden="true" ma:list="{26d240ef-7d54-4287-99eb-ea1bf2cb4ef2}" ma:internalName="TaxCatchAll" ma:showField="CatchAllData" ma:web="2da16ecd-82a6-4aee-9659-235f949cbe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26d240ef-7d54-4287-99eb-ea1bf2cb4ef2}" ma:internalName="TaxCatchAllLabel" ma:readOnly="true" ma:showField="CatchAllDataLabel" ma:web="2da16ecd-82a6-4aee-9659-235f949cbe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k7ff990e7aca4cbe91a85df0bf876c29" ma:index="12" nillable="true" ma:taxonomy="true" ma:internalName="k7ff990e7aca4cbe91a85df0bf876c29" ma:taxonomyFieldName="CType" ma:displayName="CType" ma:default="" ma:fieldId="{47ff990e-7aca-4cbe-91a8-5df0bf876c29}" ma:sspId="59fa423a-319c-4486-99a4-febc348d8de0" ma:termSetId="23754f86-f04d-4ef0-9ab7-0272ceaf28d3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a16ecd-82a6-4aee-9659-235f949cbef1" elementFormDefault="qualified">
    <xsd:import namespace="http://schemas.microsoft.com/office/2006/documentManagement/types"/>
    <xsd:import namespace="http://schemas.microsoft.com/office/infopath/2007/PartnerControls"/>
    <xsd:element name="_dlc_DocId" ma:index="14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5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6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f35f8bb8de474ca097f39364288e1644 xmlns="6f247cf5-36db-4625-96bb-fe9ae63417ad">
      <Terms xmlns="http://schemas.microsoft.com/office/infopath/2007/PartnerControls"/>
    </f35f8bb8de474ca097f39364288e1644>
    <TaxCatchAll xmlns="6f247cf5-36db-4625-96bb-fe9ae63417ad" xsi:nil="true"/>
    <k7ff990e7aca4cbe91a85df0bf876c29 xmlns="6f247cf5-36db-4625-96bb-fe9ae63417ad">
      <Terms xmlns="http://schemas.microsoft.com/office/infopath/2007/PartnerControls"/>
    </k7ff990e7aca4cbe91a85df0bf876c29>
    <_dlc_DocId xmlns="2da16ecd-82a6-4aee-9659-235f949cbef1">HRSH3AYURDU6-541654252-697350</_dlc_DocId>
    <_dlc_DocIdUrl xmlns="2da16ecd-82a6-4aee-9659-235f949cbef1">
      <Url>https://lbbd.sharepoint.com/teams/T1147-INT-FNC-Schools-HR-Advisory-Services/_layouts/15/DocIdRedir.aspx?ID=HRSH3AYURDU6-541654252-697350</Url>
      <Description>HRSH3AYURDU6-541654252-697350</Description>
    </_dlc_DocIdUrl>
  </documentManagement>
</p:properties>
</file>

<file path=customXml/item5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212D5304-1E05-44F3-9157-287BE968028D}">
  <ds:schemaRefs>
    <ds:schemaRef ds:uri="Microsoft.SharePoint.Taxonomy.ContentTypeSync"/>
  </ds:schemaRefs>
</ds:datastoreItem>
</file>

<file path=customXml/itemProps2.xml><?xml version="1.0" encoding="utf-8"?>
<ds:datastoreItem xmlns:ds="http://schemas.openxmlformats.org/officeDocument/2006/customXml" ds:itemID="{66B32990-C07A-4C16-83EE-58ADECEF117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B03AEB4-6902-43C7-BB68-1E5E2B6B4DBF}">
  <ds:schemaRefs>
    <ds:schemaRef ds:uri="2da16ecd-82a6-4aee-9659-235f949cbef1"/>
    <ds:schemaRef ds:uri="6f247cf5-36db-4625-96bb-fe9ae63417a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4.xml><?xml version="1.0" encoding="utf-8"?>
<ds:datastoreItem xmlns:ds="http://schemas.openxmlformats.org/officeDocument/2006/customXml" ds:itemID="{7EBF8500-C050-4B5A-A344-24A775A39C82}">
  <ds:schemaRefs>
    <ds:schemaRef ds:uri="2da16ecd-82a6-4aee-9659-235f949cbef1"/>
    <ds:schemaRef ds:uri="6f247cf5-36db-4625-96bb-fe9ae63417ad"/>
    <ds:schemaRef ds:uri="http://schemas.microsoft.com/office/2006/metadata/properties"/>
    <ds:schemaRef ds:uri="http://schemas.microsoft.com/office/infopath/2007/PartnerControls"/>
  </ds:schemaRefs>
</ds:datastoreItem>
</file>

<file path=customXml/itemProps5.xml><?xml version="1.0" encoding="utf-8"?>
<ds:datastoreItem xmlns:ds="http://schemas.openxmlformats.org/officeDocument/2006/customXml" ds:itemID="{CA3BAF0D-7AAC-4495-AB8B-D0F7F171D5EE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(4:3)</PresentationFormat>
  <Slides>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Schools Support Staff Capability Policy Flowchart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revision>2</cp:revision>
  <dcterms:created xsi:type="dcterms:W3CDTF">2013-01-27T09:14:16Z</dcterms:created>
  <dcterms:modified xsi:type="dcterms:W3CDTF">2025-11-24T12:40:58Z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c5341c30-8ded-4bbd-97b7-a37d83de0482</vt:lpwstr>
  </property>
  <property fmtid="{D5CDD505-2E9C-101B-9397-08002B2CF9AE}" pid="3" name="ContentTypeId">
    <vt:lpwstr>0x0101003D111B80989C2F48A98656A918A919A0007AB2FC419116EE4D81523D6D8CF0BD99</vt:lpwstr>
  </property>
  <property fmtid="{D5CDD505-2E9C-101B-9397-08002B2CF9AE}" pid="4" name="MediaServiceImageTags">
    <vt:lpwstr/>
  </property>
  <property fmtid="{D5CDD505-2E9C-101B-9397-08002B2CF9AE}" pid="5" name="LGCS">
    <vt:lpwstr/>
  </property>
  <property fmtid="{D5CDD505-2E9C-101B-9397-08002B2CF9AE}" pid="6" name="CType">
    <vt:lpwstr/>
  </property>
  <property fmtid="{D5CDD505-2E9C-101B-9397-08002B2CF9AE}" pid="7" name="Financial_x0020_Year">
    <vt:lpwstr/>
  </property>
  <property fmtid="{D5CDD505-2E9C-101B-9397-08002B2CF9AE}" pid="8" name="a8455ed1fd22475083a09a91de16b8fd">
    <vt:lpwstr/>
  </property>
  <property fmtid="{D5CDD505-2E9C-101B-9397-08002B2CF9AE}" pid="9" name="lcf76f155ced4ddcb4097134ff3c332f">
    <vt:lpwstr/>
  </property>
  <property fmtid="{D5CDD505-2E9C-101B-9397-08002B2CF9AE}" pid="10" name="Financial Year">
    <vt:lpwstr/>
  </property>
</Properties>
</file>